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0"/>
  </p:notesMasterIdLst>
  <p:sldIdLst>
    <p:sldId id="256" r:id="rId2"/>
    <p:sldId id="258" r:id="rId3"/>
    <p:sldId id="269" r:id="rId4"/>
    <p:sldId id="270" r:id="rId5"/>
    <p:sldId id="268" r:id="rId6"/>
    <p:sldId id="266" r:id="rId7"/>
    <p:sldId id="262" r:id="rId8"/>
    <p:sldId id="274" r:id="rId9"/>
    <p:sldId id="273" r:id="rId10"/>
    <p:sldId id="276" r:id="rId11"/>
    <p:sldId id="277" r:id="rId12"/>
    <p:sldId id="272" r:id="rId13"/>
    <p:sldId id="261" r:id="rId14"/>
    <p:sldId id="278" r:id="rId15"/>
    <p:sldId id="279" r:id="rId16"/>
    <p:sldId id="282" r:id="rId17"/>
    <p:sldId id="260" r:id="rId18"/>
    <p:sldId id="259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34" autoAdjust="0"/>
  </p:normalViewPr>
  <p:slideViewPr>
    <p:cSldViewPr>
      <p:cViewPr varScale="1">
        <p:scale>
          <a:sx n="101" d="100"/>
          <a:sy n="101" d="100"/>
        </p:scale>
        <p:origin x="67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AC057-5EF0-4CE5-A4DE-2B1A4078489A}" type="datetimeFigureOut">
              <a:rPr lang="th-TH" smtClean="0"/>
              <a:t>10/10/66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35365-CFB5-4529-AA86-DB1C314C3C3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81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1CA6325-C9F3-4039-AFCD-4ED938341EBE}" type="datetime1">
              <a:rPr lang="th-TH" smtClean="0"/>
              <a:t>10/10/66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837D1-50DD-4991-84DE-0E86920F1A8B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C8575-20EF-4937-8FB6-244D9122DB1D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A307E-9746-4580-B35A-49C478E80630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CD6E9-DB19-4A63-A6B6-27B1912379FA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2BABE-29F9-4BC9-B159-B3519E5207F9}" type="datetime1">
              <a:rPr lang="th-TH" smtClean="0"/>
              <a:t>10/10/66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2FC8-2698-41CE-8CA8-E1FFA042B59D}" type="datetime1">
              <a:rPr lang="th-TH" smtClean="0"/>
              <a:t>10/10/66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E0E2-6CED-4CB3-AF7D-F39AEDD1C454}" type="datetime1">
              <a:rPr lang="th-TH" smtClean="0"/>
              <a:t>10/10/66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CED70-B456-4562-B441-465C9A872FDE}" type="datetime1">
              <a:rPr lang="th-TH" smtClean="0"/>
              <a:t>10/10/66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DFBF6-32CD-452E-BF0F-14DD86CC5871}" type="datetime1">
              <a:rPr lang="th-TH" smtClean="0"/>
              <a:t>10/10/66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E5A1C-EF90-47F0-A6D5-14D70AB04945}" type="datetime1">
              <a:rPr lang="th-TH" smtClean="0"/>
              <a:t>10/10/66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B5C05A3-5BF8-4A95-8919-0EE46E91D6EB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บทที่ ๑๒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0201" y="37973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การกำกับดูแล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04856" cy="259228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2. กรรมการบริษัทดำเนินการ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เป็นกรรมการที่ทำหน้าที่รับผิดชอบบริหาร การดำเนินธุรกิจ กำหนดนโยบาย กลยุทธ์และอนุมัติเรื่องสำคัญต่างๆ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ปกติแต่งตั้งโดยผู้ถือหุ้น สำหรับธุรกิจครอบครัวมักจะแต่งตั้งโดยสภาธุรกิจ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DD13C1-A9BC-4BDC-AB79-B028A6BECB96}"/>
              </a:ext>
            </a:extLst>
          </p:cNvPr>
          <p:cNvSpPr txBox="1">
            <a:spLocks/>
          </p:cNvSpPr>
          <p:nvPr/>
        </p:nvSpPr>
        <p:spPr>
          <a:xfrm>
            <a:off x="719572" y="3933056"/>
            <a:ext cx="7704856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3.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กรรมการบริหาร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กรรมการที่รับผิดชอบบริหารการดำเนินงาน ให้มีประสิทธิภาพ เพื่อบรรลุวัตถุประสงค์ และเป็นไปตามนโยบายของกรรมการบริษัท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Font typeface="Wingdings 2" pitchFamily="18" charset="2"/>
              <a:buNone/>
            </a:pP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 fontAlgn="base">
              <a:buFont typeface="Wingdings 2" pitchFamily="18" charset="2"/>
              <a:buNone/>
            </a:pP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72431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80920" cy="55446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44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บทบาทผู้ถือหุ้น</a:t>
            </a:r>
          </a:p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   1. กรรมการบริษัทกงสี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บริษัทกงสี ถือครองและบริหารทรัพย์สินของครอบครัว ไม่ประสงค์จะ  </a:t>
            </a:r>
          </a:p>
          <a:p>
            <a:pPr marL="685800" lvl="2" indent="0">
              <a:buNone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    แบ่งแยก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ทรัพย์สินถือเป็นส่วนกลางของครอบครัว สมาชิกใช้ประโยชน์ร่วมกัน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ทรัพย์สินที่เป็นหุ้น นิยมถือครองโดยบริษัทโฮลดิ้ง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ส่วนอสังหาริมทรัพย์ ตราสินค้า สูตรการผลิตอาจถือครองโดยบริษัทจัดการทรัพย์สิน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กรรมการบริษัทกงสี แต่งตั้งโดยสภาครอบครัวหรือสภาธุรกิจของครอบครัว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  <a:p>
            <a:pPr marL="68580" indent="0" fontAlgn="base">
              <a:buNone/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21066C7-05AE-4BD5-94A2-434414BB6BB8}"/>
              </a:ext>
            </a:extLst>
          </p:cNvPr>
          <p:cNvSpPr/>
          <p:nvPr/>
        </p:nvSpPr>
        <p:spPr>
          <a:xfrm>
            <a:off x="8172400" y="5949280"/>
            <a:ext cx="216024" cy="535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98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2" y="1412776"/>
            <a:ext cx="7704856" cy="302433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2.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ที่ประชุมผู้ถือหุ้น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เป็นการประชุมส่วนของเจ้าของ เป็นบุคคลหรือองค์กร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เรื่องสำคัญต่างๆ ของบริษัทจะถูกอนุมัติโดยที่ประชุมผู้ถือหุ้น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ธุรกิจครอบครัว มีเครือญาติ และบริษัทโฮลดิ้งที่เป็นกงสีเป็นผู้ถือหุ้นรายสำคัญ</a:t>
            </a:r>
            <a:endParaRPr lang="en-US" sz="28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 fontAlgn="base">
              <a:buNone/>
            </a:pPr>
            <a:r>
              <a:rPr lang="en-US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3462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ผลประโยชน์ทับซ้อนในธุรกิจครอบครัว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632848" cy="350897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เป็นเรื่องที่อยากต่อการแก้ไข มีผลประโยชน์อยู่ 3 ระดับ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ได้แก่</a:t>
            </a:r>
            <a:r>
              <a:rPr lang="en-US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ครอบครัว</a:t>
            </a:r>
            <a:r>
              <a:rPr lang="en-US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ธุรกิจ และความเป็นเจ้าของ</a:t>
            </a:r>
            <a:r>
              <a:rPr lang="en-US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0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0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ข้อพิพาทที่เกิดขึ้นสามารถแพร่ไปสู่ประเด็นอื่นได้อย่างรวดเร็ว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ผลประโยชน์ทับซ้อนในธุรกิจครอบครัว จะส่งผลกระทบต่อความสัมพันธ์ในครอบครัวเป็นอย่างมาก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6864" cy="1143000"/>
          </a:xfrm>
        </p:spPr>
        <p:txBody>
          <a:bodyPr>
            <a:normAutofit/>
          </a:bodyPr>
          <a:lstStyle/>
          <a:p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การลดความขัดแย้งผลประโยชน์ทับซ้อน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23652"/>
            <a:ext cx="7920880" cy="40576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กฎข้อที่ 1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สมาชิกในครอบครัว หากไม่ได้ทำงาน หรือ ไม่มีส่วนร่วม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ในธุรกิจจริงๆ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ไม่ควรมีบัญชีผู้ได้รับเงินเดือน 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กฎข้อที่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2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อย่าแบ่งพนักงานออกเป็น 2 ชั้น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สมาชิกในครอบครัว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และคนที่ไม่ใช่สมาชิกในครอบครัว</a:t>
            </a:r>
          </a:p>
          <a:p>
            <a:pPr marL="68580" indent="0">
              <a:buNone/>
            </a:pP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กฎข้อที่ 3 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อย่าละเมิดความสัมพันธ์ในครอบครัว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 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</a:t>
            </a:r>
          </a:p>
          <a:p>
            <a:pPr marL="6858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ไม่ให้รางวัล / ลงโทษ ด้วยอารมณ์ หรือความสัมพันธ์พิเศษ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3D6E96D-D25A-4B53-A791-6638770DF814}"/>
              </a:ext>
            </a:extLst>
          </p:cNvPr>
          <p:cNvSpPr/>
          <p:nvPr/>
        </p:nvSpPr>
        <p:spPr>
          <a:xfrm>
            <a:off x="8424428" y="5904816"/>
            <a:ext cx="216024" cy="5209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60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8352928" cy="554461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กฎข้อที่ 4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สื่อความเข้าใจอย่างสุจริตใจและเปิดเผย อย่าเก็บความ		      เป็นความลับ ปกปิดข้อเท็จจริง ว่ามีญาติหรือเพื่อนมา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              ทำงานอยู่ในธุรกิจของครอบครัว</a:t>
            </a:r>
          </a:p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กฎข้อที่ 5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อย่าสับสนระหว่างการตัดสินใจของครอบครัวและการ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             ตัดสินใจทางธุรกิจ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หลีกเลี่ยงการปล่อยให้สมาชิกใน		      ครอบครัวยืมยานพาหนะของบริษัท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กฎข้อที่ 6 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กำหนดขอบเขตให้ชัดเจน ครอบครัว กับ ธุรกิจ สามี/ภรรยา</a:t>
            </a:r>
          </a:p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กฎข้อที่ 7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ใช้สภาครอบครัว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จัดการเรื่องครอบครัว สมาชิกบางคน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              อาจมีค่านิยมเดียวกัน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แต่วิสัยทัศน์ที่แตกต่างกัน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956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285750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th-TH" sz="48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จบการนำเสนอ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8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แบบฝึกหัดท้ายบท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การกำกับดูธุรกิจครอบครัว</a:t>
            </a:r>
            <a:r>
              <a:rPr lang="en-US" sz="48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48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6795"/>
            <a:ext cx="8208912" cy="4170517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ประกอบด้วย</a:t>
            </a:r>
            <a:r>
              <a:rPr lang="en-US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5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1.การกำกับดูแลธุรกิจครอบครัวตามนโยบาย</a:t>
            </a:r>
            <a:r>
              <a:rPr lang="en-US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5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2.การกำกับดูแลธุรกิจครอบครัวเพื่อความสัมพันธ์ที่ดีสมาชิก</a:t>
            </a:r>
          </a:p>
          <a:p>
            <a:pPr marL="68580" indent="0" algn="just">
              <a:buNone/>
            </a:pPr>
            <a:r>
              <a:rPr lang="th-TH" sz="35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ครอบครัว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4056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72937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ระบบการกำกับดูแลธุรกิจครอบครัว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76872"/>
            <a:ext cx="7776864" cy="4032448"/>
          </a:xfrm>
        </p:spPr>
        <p:txBody>
          <a:bodyPr>
            <a:normAutofit lnSpcReduction="10000"/>
          </a:bodyPr>
          <a:lstStyle/>
          <a:p>
            <a:pPr marL="365760" lvl="1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ทำอย่างมีเป้าหมาย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อ้างอิงจากวิสัยทัศน์ของครอบครัว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365760" lvl="1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ทำอย่างค่อยเป็นค่อยไป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เป็น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“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วิวัฒนาการ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”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ไม่ใช่การ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“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ปฏิวัติ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”</a:t>
            </a:r>
          </a:p>
          <a:p>
            <a:pPr marL="365760" lvl="1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ทำให้ง่ายเข้าไว้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ระบบที่ใช้งานง่ายไม่ซับซ้อนมาก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</a:p>
          <a:p>
            <a:pPr marL="365760" lvl="1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ทำให้เหมาะสม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สะท้อนถึงความต้องการของครอบครัว</a:t>
            </a:r>
          </a:p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อย่างแท้จริง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365760" lvl="1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กระทำร่วมกัน </a:t>
            </a: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ทุกคนในครอบครัวมีส่วนร่วมในกระบวนการ</a:t>
            </a:r>
          </a:p>
          <a:p>
            <a:pPr marL="365760" lvl="1" indent="0" algn="just">
              <a:buNone/>
            </a:pPr>
            <a:r>
              <a:rPr lang="th-TH" sz="3200" dirty="0">
                <a:solidFill>
                  <a:prstClr val="black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ออกแบบกระบวนการกำกับดูแลธุรกิจครอบครัว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368763A-9107-4B0A-A5F3-24D2B2BA914C}"/>
              </a:ext>
            </a:extLst>
          </p:cNvPr>
          <p:cNvSpPr/>
          <p:nvPr/>
        </p:nvSpPr>
        <p:spPr>
          <a:xfrm>
            <a:off x="8284740" y="5750175"/>
            <a:ext cx="36004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636" y="1556792"/>
            <a:ext cx="8280920" cy="4068452"/>
          </a:xfrm>
        </p:spPr>
        <p:txBody>
          <a:bodyPr>
            <a:normAutofit/>
          </a:bodyPr>
          <a:lstStyle/>
          <a:p>
            <a:pPr marL="365760" lvl="1" indent="0" algn="just">
              <a:buNone/>
            </a:pP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6.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ทำต่อเนื่อง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การกำกับดูแลธุรกิจครอบครัวต้อง มีความมุ่งมั่น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ทุ่มเท</a:t>
            </a:r>
          </a:p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และอุทิศตนอย่างต่อเนื่อง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7.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ต้องมีความยืดหยุ่น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อาจต้องมีการปรับเปลี่ยน เพื่อให้เกิดความ</a:t>
            </a:r>
          </a:p>
          <a:p>
            <a:pPr marL="365760" lvl="1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สอดคล้องกับแนวปฏิบัติการกำกับดูแลยุคใหม่</a:t>
            </a:r>
            <a:endParaRPr lang="th-TH" sz="30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236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80920" cy="1143000"/>
          </a:xfrm>
        </p:spPr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ysClr val="windowText" lastClr="0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โครงสร้างและระบบการกำกับดูแลธุรกิจครอบครัว</a:t>
            </a:r>
            <a:endParaRPr lang="th-TH" sz="4800" dirty="0">
              <a:solidFill>
                <a:sysClr val="windowText" lastClr="00000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323652"/>
            <a:ext cx="8136904" cy="3508977"/>
          </a:xfrm>
        </p:spPr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โครงสร้าง / ระบบ และนโยบายการบริหารธุรกิจครอบครัว มีความ แตกต่างกัน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ระบบที่ดีนั้นมีหลักการที่สำคัญ </a:t>
            </a:r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แยกบทบาท </a:t>
            </a:r>
            <a:r>
              <a:rPr lang="th-TH" sz="3200" b="1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การเป็นเจ้าของ</a:t>
            </a:r>
            <a:r>
              <a:rPr lang="en-US" sz="3200" b="1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solidFill>
                  <a:srgbClr val="C0000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/ </a:t>
            </a:r>
            <a:r>
              <a:rPr lang="th-TH" sz="3200" b="1" dirty="0">
                <a:solidFill>
                  <a:srgbClr val="7030A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ผู้บริหาร และ</a:t>
            </a:r>
            <a:r>
              <a:rPr lang="th-TH" sz="3200" b="1" dirty="0">
                <a:solidFill>
                  <a:srgbClr val="0070C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สมาชิกครอบครัว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ออกจากกันอย่างชัดเจน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ทุกบทบาทเชื่อมโยงและเกื้อหนุนกันอย่างสมดุล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76456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sz="4800" dirty="0"/>
              <a:t> </a:t>
            </a:r>
            <a:r>
              <a:rPr 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การบริหารและการกำกับดูแลธุรกิจในบทบาทของผู้ถือหุ้น-ธุรกิจ-ครอบครัว</a:t>
            </a:r>
            <a:endParaRPr lang="en-US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776865" cy="42910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8280920" cy="547260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บทบาทครอบครัว</a:t>
            </a:r>
          </a:p>
          <a:p>
            <a:pPr marL="365760" lvl="1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1. การประชุมครอบครัว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ประกอบด้วย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สมาชิกครอบครัวทั้งหมด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การประชุมสม่ำเสมออย่างน้อยปีละ 1 ครั้ง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การประชุมเพื่อสร้างความสัมพันธ์ที่ดีของสมาชิกครอบครัว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มีประธานสภาครอบครัวทำหน้าที่เป็นประธานที่ประชุ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วาระการประชุม การหารือประเด็นของครอบครัว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ข้อมูลทางธุรกิจ </a:t>
            </a:r>
          </a:p>
          <a:p>
            <a:pPr marL="365760" lvl="1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  กิจกรรมที่สร้างความสัมพันธ์อันดีหรือปลูกฝังค่านิยมครอบครัว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fontAlgn="base">
              <a:buNone/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183C0E2E-5827-4E90-82FD-C9238277CF26}"/>
              </a:ext>
            </a:extLst>
          </p:cNvPr>
          <p:cNvSpPr/>
          <p:nvPr/>
        </p:nvSpPr>
        <p:spPr>
          <a:xfrm>
            <a:off x="8073863" y="5877272"/>
            <a:ext cx="360040" cy="5929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6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04856" cy="2736304"/>
          </a:xfrm>
        </p:spPr>
        <p:txBody>
          <a:bodyPr>
            <a:normAutofit/>
          </a:bodyPr>
          <a:lstStyle/>
          <a:p>
            <a:pPr marL="68580" indent="0" fontAlgn="base">
              <a:buNone/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2.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สภาครอบครัว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คณะกรรมการที่ถูกคัดเลือกมาจากสมาชิกครอบครัว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ภายนอก</a:t>
            </a:r>
          </a:p>
          <a:p>
            <a:pPr lvl="1" fontAlgn="base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มีบทบาทหน้าที่บริหารครอบครัว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เช่น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จัดสวัสดิการ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ดูแลการสืบทอดธุรกิจ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 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แก้ไขความขัดแย้งในครอบครัว</a:t>
            </a:r>
          </a:p>
          <a:p>
            <a:pPr marL="365760" lvl="1" indent="0" fontAlgn="base">
              <a:buNone/>
            </a:pP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4707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992888" cy="511256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40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บทบาทธุรกิจ</a:t>
            </a:r>
          </a:p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1. สภาธุรกิจ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เป็นคณะกรรมการแต่งตั้งโดยสภาครอบครัว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ทำหน้าที่บริหาร กำกับดูแลและกำหนดทิศทาง การดำเนินการ ทั้งหมดที่เป็นของครอบครัว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สภาธุรกิจควรประกอบด้วยสมาชิกครอบครัวร่วมกับกรรมการภายนอกที่มีความเชี่ยวชาญทางธุรกิจ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fontAlgn="base">
              <a:buNone/>
            </a:pP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211E134-B682-4460-97F9-8AE782EA87DA}"/>
              </a:ext>
            </a:extLst>
          </p:cNvPr>
          <p:cNvSpPr/>
          <p:nvPr/>
        </p:nvSpPr>
        <p:spPr>
          <a:xfrm>
            <a:off x="8352420" y="5927429"/>
            <a:ext cx="21602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62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157</TotalTime>
  <Words>1249</Words>
  <Application>Microsoft Office PowerPoint</Application>
  <PresentationFormat>On-screen Show (4:3)</PresentationFormat>
  <Paragraphs>143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๑๒ </vt:lpstr>
      <vt:lpstr>การกำกับดูธุรกิจครอบครัว </vt:lpstr>
      <vt:lpstr>ระบบการกำกับดูแลธุรกิจครอบครัว</vt:lpstr>
      <vt:lpstr>PowerPoint Presentation</vt:lpstr>
      <vt:lpstr>โครงสร้างและระบบการกำกับดูแลธุรกิจครอบครัว</vt:lpstr>
      <vt:lpstr> การบริหารและการกำกับดูแลธุรกิจในบทบาทของผู้ถือหุ้น-ธุรกิจ-ครอบครัว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ผลประโยชน์ทับซ้อนในธุรกิจครอบครัว</vt:lpstr>
      <vt:lpstr>การลดความขัดแย้งผลประโยชน์ทับซ้อน</vt:lpstr>
      <vt:lpstr>PowerPoint Presentation</vt:lpstr>
      <vt:lpstr>เอกสารอ้างอิง</vt:lpstr>
      <vt:lpstr>จบการนำเสนอ</vt:lpstr>
      <vt:lpstr>แบบฝึกหัดท้ายบท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29</cp:revision>
  <dcterms:created xsi:type="dcterms:W3CDTF">2018-12-26T08:12:22Z</dcterms:created>
  <dcterms:modified xsi:type="dcterms:W3CDTF">2023-10-10T06:09:01Z</dcterms:modified>
</cp:coreProperties>
</file>